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48" r:id="rId1"/>
  </p:sldMasterIdLst>
  <p:notesMasterIdLst>
    <p:notesMasterId r:id="rId4"/>
  </p:notesMasterIdLst>
  <p:sldIdLst>
    <p:sldId id="256" r:id="rId3"/>
    <p:sldId id="302" r:id="rId5"/>
    <p:sldId id="319" r:id="rId6"/>
    <p:sldId id="320" r:id="rId7"/>
    <p:sldId id="321" r:id="rId8"/>
    <p:sldId id="322" r:id="rId9"/>
    <p:sldId id="323" r:id="rId10"/>
    <p:sldId id="324" r:id="rId11"/>
    <p:sldId id="325" r:id="rId12"/>
    <p:sldId id="326" r:id="rId13"/>
    <p:sldId id="328" r:id="rId14"/>
    <p:sldId id="329" r:id="rId15"/>
    <p:sldId id="331" r:id="rId16"/>
    <p:sldId id="332" r:id="rId17"/>
    <p:sldId id="330" r:id="rId18"/>
    <p:sldId id="334" r:id="rId19"/>
    <p:sldId id="335" r:id="rId20"/>
    <p:sldId id="336" r:id="rId21"/>
    <p:sldId id="327" r:id="rId22"/>
    <p:sldId id="333" r:id="rId23"/>
    <p:sldId id="281" r:id="rId24"/>
    <p:sldId id="340" r:id="rId25"/>
    <p:sldId id="34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296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3590" userDrawn="1">
          <p15:clr>
            <a:srgbClr val="A4A3A4"/>
          </p15:clr>
        </p15:guide>
        <p15:guide id="5" orient="horz" pos="735" userDrawn="1">
          <p15:clr>
            <a:srgbClr val="A4A3A4"/>
          </p15:clr>
        </p15:guide>
        <p15:guide id="7" pos="4032" userDrawn="1">
          <p15:clr>
            <a:srgbClr val="A4A3A4"/>
          </p15:clr>
        </p15:guide>
        <p15:guide id="9" pos="3625" userDrawn="1">
          <p15:clr>
            <a:srgbClr val="A4A3A4"/>
          </p15:clr>
        </p15:guide>
        <p15:guide id="10" orient="horz" pos="1536" userDrawn="1">
          <p15:clr>
            <a:srgbClr val="A4A3A4"/>
          </p15:clr>
        </p15:guide>
        <p15:guide id="11" orient="horz" pos="185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63"/>
    <p:restoredTop sz="95701"/>
  </p:normalViewPr>
  <p:slideViewPr>
    <p:cSldViewPr showGuides="1">
      <p:cViewPr>
        <p:scale>
          <a:sx n="100" d="100"/>
          <a:sy n="100" d="100"/>
        </p:scale>
        <p:origin x="19" y="-533"/>
      </p:cViewPr>
      <p:guideLst>
        <p:guide pos="7296"/>
        <p:guide pos="384"/>
        <p:guide orient="horz" pos="576"/>
        <p:guide orient="horz" pos="3590"/>
        <p:guide orient="horz" pos="735"/>
        <p:guide pos="4032"/>
        <p:guide pos="3625"/>
        <p:guide orient="horz" pos="1536"/>
        <p:guide orient="horz" pos="18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customXml" Target="../customXml/item3.xml"/><Relationship Id="rId32" Type="http://schemas.openxmlformats.org/officeDocument/2006/relationships/customXml" Target="../customXml/item2.xml"/><Relationship Id="rId31" Type="http://schemas.openxmlformats.org/officeDocument/2006/relationships/customXml" Target="../customXml/item1.xml"/><Relationship Id="rId30" Type="http://schemas.openxmlformats.org/officeDocument/2006/relationships/commentAuthors" Target="commentAuthors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C88E34-8C8C-8747-BADB-40E1ACC00129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E5FCA-B2DD-C941-A2C1-638939433487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E5FCA-B2DD-C941-A2C1-63893943348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 cstate="email"/>
          <a:srcRect l="8809"/>
          <a:stretch>
            <a:fillRect/>
          </a:stretch>
        </p:blipFill>
        <p:spPr>
          <a:xfrm>
            <a:off x="0" y="0"/>
            <a:ext cx="5467552" cy="23500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41236" y="1234440"/>
            <a:ext cx="4950764" cy="5623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" y="3127248"/>
            <a:ext cx="2029968" cy="2514600"/>
          </a:xfrm>
          <a:solidFill>
            <a:schemeClr val="accent6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43784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843784" y="3127248"/>
            <a:ext cx="2029968" cy="2514600"/>
          </a:xfr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084064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084064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315200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21" name="Content Placeholder 5"/>
          <p:cNvSpPr>
            <a:spLocks noGrp="1"/>
          </p:cNvSpPr>
          <p:nvPr>
            <p:ph sz="quarter" idx="16"/>
          </p:nvPr>
        </p:nvSpPr>
        <p:spPr>
          <a:xfrm>
            <a:off x="7315200" y="3127248"/>
            <a:ext cx="2029968" cy="2514600"/>
          </a:xfr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9546336" y="2438400"/>
            <a:ext cx="2029968" cy="530352"/>
          </a:xfrm>
          <a:solidFill>
            <a:schemeClr val="tx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23" name="Content Placeholder 5"/>
          <p:cNvSpPr>
            <a:spLocks noGrp="1"/>
          </p:cNvSpPr>
          <p:nvPr>
            <p:ph sz="quarter" idx="18"/>
          </p:nvPr>
        </p:nvSpPr>
        <p:spPr>
          <a:xfrm>
            <a:off x="9546336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  <a:endParaRPr lang="en-US" dirty="0"/>
          </a:p>
        </p:txBody>
      </p:sp>
      <p:sp>
        <p:nvSpPr>
          <p:cNvPr id="41" name="Text Placeholder 40"/>
          <p:cNvSpPr>
            <a:spLocks noGrp="1"/>
          </p:cNvSpPr>
          <p:nvPr>
            <p:ph type="body" sz="quarter" idx="18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38" name="Text Placeholder 33"/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  <a:endParaRPr lang="en-US" dirty="0"/>
          </a:p>
        </p:txBody>
      </p:sp>
      <p:sp>
        <p:nvSpPr>
          <p:cNvPr id="48" name="Text Placeholder 40"/>
          <p:cNvSpPr>
            <a:spLocks noGrp="1"/>
          </p:cNvSpPr>
          <p:nvPr>
            <p:ph type="body" sz="quarter" idx="22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35" name="Text Placeholder 33"/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  <a:endParaRPr lang="en-US" dirty="0"/>
          </a:p>
        </p:txBody>
      </p:sp>
      <p:sp>
        <p:nvSpPr>
          <p:cNvPr id="44" name="Text Placeholder 40"/>
          <p:cNvSpPr>
            <a:spLocks noGrp="1"/>
          </p:cNvSpPr>
          <p:nvPr>
            <p:ph type="body" sz="quarter" idx="19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39" name="Text Placeholder 33"/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  <a:endParaRPr lang="en-US" dirty="0"/>
          </a:p>
        </p:txBody>
      </p:sp>
      <p:sp>
        <p:nvSpPr>
          <p:cNvPr id="46" name="Text Placeholder 40"/>
          <p:cNvSpPr>
            <a:spLocks noGrp="1"/>
          </p:cNvSpPr>
          <p:nvPr>
            <p:ph type="body" sz="quarter" idx="2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36" name="Text Placeholder 33"/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spc="200" baseline="0"/>
            </a:lvl1pPr>
          </a:lstStyle>
          <a:p>
            <a:pPr lvl="0"/>
            <a:r>
              <a:rPr lang="en-US" dirty="0"/>
              <a:t>MMM YYYY</a:t>
            </a:r>
            <a:endParaRPr lang="en-US" dirty="0"/>
          </a:p>
        </p:txBody>
      </p:sp>
      <p:sp>
        <p:nvSpPr>
          <p:cNvPr id="45" name="Text Placeholder 40"/>
          <p:cNvSpPr>
            <a:spLocks noGrp="1"/>
          </p:cNvSpPr>
          <p:nvPr>
            <p:ph type="body" sz="quarter" idx="20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spc="1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931920"/>
            <a:ext cx="5470497" cy="29260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08215" y="0"/>
            <a:ext cx="4983785" cy="22768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5157787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5157787" cy="324746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438400"/>
            <a:ext cx="5183188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00800" y="2871216"/>
            <a:ext cx="5183188" cy="324746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3650" y="4014216"/>
            <a:ext cx="5738350" cy="28437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458968" cy="29199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2648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7408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7408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183880" y="2438400"/>
            <a:ext cx="3419856" cy="36576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000" b="1" cap="all" spc="200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8183880" y="2871216"/>
            <a:ext cx="3419856" cy="2925554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758530"/>
            <a:ext cx="4700016" cy="30994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5148072" cy="3436275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24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70576" y="3428234"/>
            <a:ext cx="6821424" cy="34297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4654518" cy="5239512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anchor="t">
            <a:noAutofit/>
          </a:bodyPr>
          <a:lstStyle>
            <a:lvl1pPr algn="l">
              <a:defRPr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/>
          <a:lstStyle>
            <a:lvl1pPr marL="0" indent="0" algn="l">
              <a:buNone/>
              <a:defRPr sz="2400" b="1" baseline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655535"/>
            <a:ext cx="4727448" cy="32024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548245" y="0"/>
            <a:ext cx="5643755" cy="2313432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/>
          <a:lstStyle>
            <a:lvl1pPr algn="r">
              <a:defRPr sz="4800" cap="all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6400800" y="1216025"/>
            <a:ext cx="5184648" cy="4416425"/>
          </a:xfr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sz="16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031909" y="0"/>
            <a:ext cx="5160091" cy="40416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127248"/>
            <a:ext cx="4162200" cy="37307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7" y="2441448"/>
            <a:ext cx="10972800" cy="3044952"/>
          </a:xfrm>
        </p:spPr>
        <p:txBody>
          <a:bodyPr/>
          <a:lstStyle>
            <a:lvl1pPr>
              <a:lnSpc>
                <a:spcPct val="100000"/>
              </a:lnSpc>
              <a:spcBef>
                <a:spcPts val="1000"/>
              </a:spcBef>
              <a:defRPr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sz="1100" spc="100" baseline="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anchor="t"/>
          <a:lstStyle>
            <a:lvl1pPr algn="l">
              <a:lnSpc>
                <a:spcPct val="100000"/>
              </a:lnSpc>
              <a:defRPr sz="2800" cap="none" spc="2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3063240" y="4232475"/>
            <a:ext cx="5775960" cy="333945"/>
          </a:xfrm>
        </p:spPr>
        <p:txBody>
          <a:bodyPr/>
          <a:lstStyle>
            <a:lvl1pPr marL="0" indent="0">
              <a:buNone/>
              <a:defRPr sz="1800" spc="200" baseline="0"/>
            </a:lvl1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”</a:t>
            </a:r>
            <a:endParaRPr lang="en-US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>
              <a:spcBef>
                <a:spcPct val="0"/>
              </a:spcBef>
            </a:pPr>
            <a:r>
              <a:rPr lang="en-US" dirty="0"/>
              <a:t>“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6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7" name="Picture Placeholder 23"/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8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ext Placeholder 28"/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5" name="Text Placeholder 28"/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9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ext Placeholder 28"/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7" name="Text Placeholder 28"/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spc="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6265"/>
            <a:ext cx="5358384" cy="5091735"/>
          </a:xfrm>
          <a:prstGeom prst="rect">
            <a:avLst/>
          </a:prstGeom>
        </p:spPr>
      </p:pic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/>
          <a:lstStyle>
            <a:lvl1pPr algn="ctr">
              <a:lnSpc>
                <a:spcPct val="90000"/>
              </a:lnSpc>
              <a:defRPr sz="4800" spc="400" baseline="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0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28" name="Text Placeholder 28"/>
          <p:cNvSpPr>
            <a:spLocks noGrp="1"/>
          </p:cNvSpPr>
          <p:nvPr>
            <p:ph type="body" sz="quarter" idx="29" hasCustomPrompt="1"/>
          </p:nvPr>
        </p:nvSpPr>
        <p:spPr>
          <a:xfrm>
            <a:off x="457200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6" name="Picture Placeholder 23"/>
          <p:cNvSpPr>
            <a:spLocks noGrp="1" noChangeAspect="1"/>
          </p:cNvSpPr>
          <p:nvPr>
            <p:ph type="pic" sz="quarter" idx="13"/>
          </p:nvPr>
        </p:nvSpPr>
        <p:spPr>
          <a:xfrm>
            <a:off x="1993392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23"/>
          <p:cNvSpPr>
            <a:spLocks noGrp="1" noChangeAspect="1"/>
          </p:cNvSpPr>
          <p:nvPr>
            <p:ph type="pic" sz="quarter" idx="25"/>
          </p:nvPr>
        </p:nvSpPr>
        <p:spPr>
          <a:xfrm>
            <a:off x="1993392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3218688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3218688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31" hasCustomPrompt="1"/>
          </p:nvPr>
        </p:nvSpPr>
        <p:spPr>
          <a:xfrm>
            <a:off x="3218688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32" hasCustomPrompt="1"/>
          </p:nvPr>
        </p:nvSpPr>
        <p:spPr>
          <a:xfrm>
            <a:off x="3218688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7" name="Picture Placeholder 23"/>
          <p:cNvSpPr>
            <a:spLocks noGrp="1" noChangeAspect="1"/>
          </p:cNvSpPr>
          <p:nvPr>
            <p:ph type="pic" sz="quarter" idx="14"/>
          </p:nvPr>
        </p:nvSpPr>
        <p:spPr>
          <a:xfrm>
            <a:off x="4745736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23"/>
          <p:cNvSpPr>
            <a:spLocks noGrp="1" noChangeAspect="1"/>
          </p:cNvSpPr>
          <p:nvPr>
            <p:ph type="pic" sz="quarter" idx="26"/>
          </p:nvPr>
        </p:nvSpPr>
        <p:spPr>
          <a:xfrm>
            <a:off x="4745736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Text Placeholder 28"/>
          <p:cNvSpPr>
            <a:spLocks noGrp="1"/>
          </p:cNvSpPr>
          <p:nvPr>
            <p:ph type="body" sz="quarter" idx="21" hasCustomPrompt="1"/>
          </p:nvPr>
        </p:nvSpPr>
        <p:spPr>
          <a:xfrm>
            <a:off x="5966787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5" name="Text Placeholder 28"/>
          <p:cNvSpPr>
            <a:spLocks noGrp="1"/>
          </p:cNvSpPr>
          <p:nvPr>
            <p:ph type="body" sz="quarter" idx="22" hasCustomPrompt="1"/>
          </p:nvPr>
        </p:nvSpPr>
        <p:spPr>
          <a:xfrm>
            <a:off x="5966787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33" hasCustomPrompt="1"/>
          </p:nvPr>
        </p:nvSpPr>
        <p:spPr>
          <a:xfrm>
            <a:off x="5966787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34" hasCustomPrompt="1"/>
          </p:nvPr>
        </p:nvSpPr>
        <p:spPr>
          <a:xfrm>
            <a:off x="5966787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8" name="Picture Placeholder 23"/>
          <p:cNvSpPr>
            <a:spLocks noGrp="1" noChangeAspect="1"/>
          </p:cNvSpPr>
          <p:nvPr>
            <p:ph type="pic" sz="quarter" idx="15"/>
          </p:nvPr>
        </p:nvSpPr>
        <p:spPr>
          <a:xfrm>
            <a:off x="7498080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6" name="Picture Placeholder 23"/>
          <p:cNvSpPr>
            <a:spLocks noGrp="1" noChangeAspect="1"/>
          </p:cNvSpPr>
          <p:nvPr>
            <p:ph type="pic" sz="quarter" idx="27"/>
          </p:nvPr>
        </p:nvSpPr>
        <p:spPr>
          <a:xfrm>
            <a:off x="7498080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Text Placeholder 28"/>
          <p:cNvSpPr>
            <a:spLocks noGrp="1"/>
          </p:cNvSpPr>
          <p:nvPr>
            <p:ph type="body" sz="quarter" idx="23" hasCustomPrompt="1"/>
          </p:nvPr>
        </p:nvSpPr>
        <p:spPr>
          <a:xfrm>
            <a:off x="8732520" y="2670048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7" name="Text Placeholder 28"/>
          <p:cNvSpPr>
            <a:spLocks noGrp="1"/>
          </p:cNvSpPr>
          <p:nvPr>
            <p:ph type="body" sz="quarter" idx="24" hasCustomPrompt="1"/>
          </p:nvPr>
        </p:nvSpPr>
        <p:spPr>
          <a:xfrm>
            <a:off x="8732520" y="3094300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4" name="Text Placeholder 28"/>
          <p:cNvSpPr>
            <a:spLocks noGrp="1"/>
          </p:cNvSpPr>
          <p:nvPr>
            <p:ph type="body" sz="quarter" idx="35" hasCustomPrompt="1"/>
          </p:nvPr>
        </p:nvSpPr>
        <p:spPr>
          <a:xfrm>
            <a:off x="8732520" y="4479943"/>
            <a:ext cx="1399032" cy="411480"/>
          </a:xfrm>
        </p:spPr>
        <p:txBody>
          <a:bodyPr lIns="0" tIns="0" rIns="0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5" name="Text Placeholder 28"/>
          <p:cNvSpPr>
            <a:spLocks noGrp="1"/>
          </p:cNvSpPr>
          <p:nvPr>
            <p:ph type="body" sz="quarter" idx="36" hasCustomPrompt="1"/>
          </p:nvPr>
        </p:nvSpPr>
        <p:spPr>
          <a:xfrm>
            <a:off x="8732520" y="4904195"/>
            <a:ext cx="1399032" cy="517580"/>
          </a:xfrm>
        </p:spPr>
        <p:txBody>
          <a:bodyPr lIns="0" tIns="0" rIns="0" bIns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 b="0" spc="1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9" name="Picture Placeholder 23"/>
          <p:cNvSpPr>
            <a:spLocks noGrp="1" noChangeAspect="1"/>
          </p:cNvSpPr>
          <p:nvPr>
            <p:ph type="pic" sz="quarter" idx="16"/>
          </p:nvPr>
        </p:nvSpPr>
        <p:spPr>
          <a:xfrm>
            <a:off x="10250424" y="2450592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7" name="Picture Placeholder 23"/>
          <p:cNvSpPr>
            <a:spLocks noGrp="1" noChangeAspect="1"/>
          </p:cNvSpPr>
          <p:nvPr>
            <p:ph type="pic" sz="quarter" idx="28"/>
          </p:nvPr>
        </p:nvSpPr>
        <p:spPr>
          <a:xfrm>
            <a:off x="10250424" y="4260487"/>
            <a:ext cx="1161288" cy="116128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20" Type="http://schemas.openxmlformats.org/officeDocument/2006/relationships/image" Target="../media/image25.png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1660127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3104752"/>
            <a:ext cx="11430000" cy="2092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&lt;##&gt;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cap="all" spc="4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914400"/>
            <a:ext cx="10524490" cy="2387600"/>
          </a:xfrm>
        </p:spPr>
        <p:txBody>
          <a:bodyPr/>
          <a:lstStyle/>
          <a:p>
            <a:r>
              <a:rPr lang="en-US" dirty="0"/>
              <a:t>DOS and ddos attack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PAVANKUMAR N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3" name="Text Box 2"/>
          <p:cNvSpPr txBox="1"/>
          <p:nvPr/>
        </p:nvSpPr>
        <p:spPr>
          <a:xfrm>
            <a:off x="762000" y="1295400"/>
            <a:ext cx="10468610" cy="36398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/>
              <a:t>ICMP Floods</a:t>
            </a:r>
            <a:endParaRPr lang="en-US" sz="2400"/>
          </a:p>
          <a:p>
            <a:endParaRPr lang="en-US" sz="2400"/>
          </a:p>
          <a:p>
            <a:r>
              <a:rPr lang="en-US" sz="2400"/>
              <a:t>➤ A server is flooded with ICMP echo requests from multiple spoofed IP addresses.</a:t>
            </a:r>
            <a:endParaRPr lang="en-US" sz="2400"/>
          </a:p>
          <a:p>
            <a:endParaRPr lang="en-US" sz="2400"/>
          </a:p>
          <a:p>
            <a:r>
              <a:rPr lang="en-US" sz="2400"/>
              <a:t>➤ As the targeted server processes and replies to these phony requests, it is eventually overloaded and unable to process valid ICMP echo requests.</a:t>
            </a:r>
            <a:endParaRPr lang="en-US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0" y="1066800"/>
            <a:ext cx="12192000" cy="49193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000" b="1"/>
              <a:t>Application - layer attack</a:t>
            </a:r>
            <a:endParaRPr lang="en-US" sz="2000" b="1"/>
          </a:p>
          <a:p>
            <a:endParaRPr lang="en-US" sz="2300"/>
          </a:p>
          <a:p>
            <a:r>
              <a:rPr lang="en-US" sz="2300"/>
              <a:t>➤ The goal of an application layer attack is to exhaust resources by consuming too much.</a:t>
            </a:r>
            <a:endParaRPr lang="en-US" sz="2300"/>
          </a:p>
          <a:p>
            <a:endParaRPr lang="en-US" sz="2300"/>
          </a:p>
          <a:p>
            <a:r>
              <a:rPr lang="en-US" sz="2300"/>
              <a:t>➤ They target the layer that manages HTTP and SMTP communication.</a:t>
            </a:r>
            <a:endParaRPr lang="en-US" sz="2300"/>
          </a:p>
          <a:p>
            <a:endParaRPr lang="en-US" sz="2300"/>
          </a:p>
          <a:p>
            <a:r>
              <a:rPr lang="en-US" sz="2300"/>
              <a:t>➤ They target web application packets in order to disrupt the transmission of data between hosts.</a:t>
            </a:r>
            <a:endParaRPr lang="en-US" sz="2300"/>
          </a:p>
          <a:p>
            <a:endParaRPr lang="en-US" sz="2300"/>
          </a:p>
          <a:p>
            <a:r>
              <a:rPr lang="en-US" sz="2300"/>
              <a:t>➤ They attack on apache,windows web servor, as they are more vulnerable.</a:t>
            </a:r>
            <a:endParaRPr lang="en-US" sz="2300"/>
          </a:p>
          <a:p>
            <a:endParaRPr lang="en-US" sz="2000"/>
          </a:p>
          <a:p>
            <a:endParaRPr lang="en-US"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 smtClean="0"/>
          </a:p>
        </p:txBody>
      </p:sp>
      <p:sp>
        <p:nvSpPr>
          <p:cNvPr id="2" name="Text Box 1"/>
          <p:cNvSpPr txBox="1"/>
          <p:nvPr/>
        </p:nvSpPr>
        <p:spPr>
          <a:xfrm>
            <a:off x="155575" y="961390"/>
            <a:ext cx="11972290" cy="50755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 b="1"/>
              <a:t>Application - layer attack</a:t>
            </a:r>
            <a:endParaRPr lang="en-US" sz="2400" b="1"/>
          </a:p>
          <a:p>
            <a:endParaRPr lang="en-US" sz="2400"/>
          </a:p>
          <a:p>
            <a:endParaRPr lang="en-US" sz="2400"/>
          </a:p>
          <a:p>
            <a:r>
              <a:rPr lang="en-US" sz="2400">
                <a:sym typeface="+mn-ea"/>
              </a:rPr>
              <a:t>➤</a:t>
            </a:r>
            <a:r>
              <a:rPr lang="en-US" sz="2400"/>
              <a:t>HTTP floods and other application-layer DDoS attacks mimic human-user behavior making them much more difficult to detect than other types of attacks.</a:t>
            </a:r>
            <a:endParaRPr lang="en-US" sz="2400"/>
          </a:p>
          <a:p>
            <a:endParaRPr lang="en-US" sz="2400"/>
          </a:p>
          <a:p>
            <a:r>
              <a:rPr lang="en-US" sz="2400">
                <a:sym typeface="+mn-ea"/>
              </a:rPr>
              <a:t>➤</a:t>
            </a:r>
            <a:r>
              <a:rPr lang="en-US" sz="2400"/>
              <a:t>Web based email apps, WordPress, and forum software are good examples of application specific targets.</a:t>
            </a:r>
            <a:endParaRPr lang="en-US"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99695" y="1066800"/>
            <a:ext cx="11991975" cy="47282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000" b="1"/>
              <a:t>Protocol attack</a:t>
            </a:r>
            <a:endParaRPr lang="en-US" sz="2000" b="1"/>
          </a:p>
          <a:p>
            <a:endParaRPr lang="en-US" sz="2000"/>
          </a:p>
          <a:p>
            <a:r>
              <a:rPr lang="en-US" sz="2000"/>
              <a:t>➤ Protocol attacks target the connection state tables in firewalls, web application servers, and other infrastructure components.</a:t>
            </a:r>
            <a:endParaRPr lang="en-US" sz="2000"/>
          </a:p>
          <a:p>
            <a:endParaRPr lang="en-US" sz="2000"/>
          </a:p>
          <a:p>
            <a:r>
              <a:rPr lang="en-US" sz="2000"/>
              <a:t>➤ One of the most common state-exhaustion attacks was the ping of death, in which a 65,536-byte ping packet is defragmented and sent to a target server as fast as possible.</a:t>
            </a:r>
            <a:endParaRPr lang="en-US" sz="2000"/>
          </a:p>
          <a:p>
            <a:endParaRPr lang="en-US" sz="2000"/>
          </a:p>
          <a:p>
            <a:r>
              <a:rPr lang="en-US" sz="2000"/>
              <a:t>➤ Once the target reassembles the large packet, a buffer overload typically occurs.</a:t>
            </a:r>
            <a:endParaRPr lang="en-US" sz="2000"/>
          </a:p>
          <a:p>
            <a:endParaRPr lang="en-US" sz="2000"/>
          </a:p>
          <a:p>
            <a:r>
              <a:rPr lang="en-US" sz="2000">
                <a:sym typeface="+mn-ea"/>
              </a:rPr>
              <a:t>➤ </a:t>
            </a:r>
            <a:r>
              <a:rPr lang="en-US" sz="2000"/>
              <a:t>In the likely scenario that the target attempts to respond to the pings, even more bandwidth is consumed, eventually causing the targeted system to crash.</a:t>
            </a:r>
            <a:endParaRPr lang="en-US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 sz="2400" dirty="0"/>
              <a:t>PRESENTATION TITLE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z="2400" smtClean="0"/>
            </a:fld>
            <a:endParaRPr lang="en-US" sz="2400" dirty="0" smtClean="0"/>
          </a:p>
        </p:txBody>
      </p:sp>
      <p:sp>
        <p:nvSpPr>
          <p:cNvPr id="3" name="Text Box 2"/>
          <p:cNvSpPr txBox="1"/>
          <p:nvPr/>
        </p:nvSpPr>
        <p:spPr>
          <a:xfrm>
            <a:off x="457200" y="1066800"/>
            <a:ext cx="11226165" cy="46602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/>
              <a:t>DDoS Attack</a:t>
            </a:r>
            <a:endParaRPr lang="en-US" sz="2400"/>
          </a:p>
          <a:p>
            <a:endParaRPr lang="en-US" sz="2400"/>
          </a:p>
          <a:p>
            <a:r>
              <a:rPr lang="en-US" sz="2400"/>
              <a:t>DDoS attacks are the single largest threat to our Internet and the Internet of Things.</a:t>
            </a:r>
            <a:endParaRPr lang="en-US" sz="2400"/>
          </a:p>
          <a:p>
            <a:endParaRPr lang="en-US" sz="2400"/>
          </a:p>
          <a:p>
            <a:r>
              <a:rPr lang="en-US" sz="2400"/>
              <a:t>The more our world becomes connected and dependent on the Internet, the more opportunities to get exploited by these types of attack.</a:t>
            </a:r>
            <a:endParaRPr lang="en-US"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196215" y="1167130"/>
            <a:ext cx="11525885" cy="453263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 b="1"/>
              <a:t>The DDoS Attack in India</a:t>
            </a:r>
            <a:endParaRPr lang="en-US" sz="2400" b="1"/>
          </a:p>
          <a:p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/>
              <a:t>It took place on November,2016.</a:t>
            </a: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/>
              <a:t>It was one of the biggest attack ever done on an ISP.</a:t>
            </a: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/>
              <a:t>The attack was of a huge magnitude of 200 gigabytes per second.</a:t>
            </a: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/>
              <a:t>This is the reason behind the recent slowing down of the internet experienced by users around Mumbai.</a:t>
            </a: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/>
              <a:t>An FIR was filed against the DDoS attack with the Mumbai police.</a:t>
            </a:r>
            <a:endParaRPr lang="en-US" sz="2400"/>
          </a:p>
          <a:p>
            <a:endParaRPr lang="en-US" sz="2400"/>
          </a:p>
          <a:p>
            <a:endParaRPr lang="en-US"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228600" y="927735"/>
            <a:ext cx="11774805" cy="50361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/>
              <a:t>SYMPTOMS</a:t>
            </a:r>
            <a:endParaRPr lang="en-US" sz="2400"/>
          </a:p>
          <a:p>
            <a:endParaRPr lang="en-US" sz="2400"/>
          </a:p>
          <a:p>
            <a:r>
              <a:rPr lang="en-US" sz="2400"/>
              <a:t>The United States Computer Emergency Readiness Team(US-CERT) has identified symptoms of a denial-of-service attack to include:</a:t>
            </a:r>
            <a:endParaRPr lang="en-US" sz="2400"/>
          </a:p>
          <a:p>
            <a:endParaRPr lang="en-US" sz="2400"/>
          </a:p>
          <a:p>
            <a:pPr lvl="1"/>
            <a:r>
              <a:rPr lang="en-US" sz="2400"/>
              <a:t>➤unusually slow network performance</a:t>
            </a:r>
            <a:endParaRPr lang="en-US" sz="2400"/>
          </a:p>
          <a:p>
            <a:pPr lvl="1"/>
            <a:endParaRPr lang="en-US" sz="2400"/>
          </a:p>
          <a:p>
            <a:pPr lvl="1"/>
            <a:r>
              <a:rPr lang="en-US" sz="2400"/>
              <a:t>➤unavailability of a particular web site</a:t>
            </a:r>
            <a:endParaRPr lang="en-US" sz="2400"/>
          </a:p>
          <a:p>
            <a:pPr lvl="1"/>
            <a:endParaRPr lang="en-US" sz="2400"/>
          </a:p>
          <a:p>
            <a:pPr lvl="1"/>
            <a:r>
              <a:rPr lang="en-US" sz="2400"/>
              <a:t>➤inability to access any web site</a:t>
            </a:r>
            <a:endParaRPr lang="en-US" sz="2400"/>
          </a:p>
          <a:p>
            <a:pPr lvl="1"/>
            <a:endParaRPr lang="en-US" sz="2400"/>
          </a:p>
          <a:p>
            <a:pPr lvl="1"/>
            <a:r>
              <a:rPr lang="en-US" sz="2400"/>
              <a:t>➤dramatic increase in the number of spam emails received (this type of DoS 		attack is considered an e-mail bomb).</a:t>
            </a:r>
            <a:endParaRPr lang="en-US"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369570" y="1079500"/>
            <a:ext cx="11595735" cy="51009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000" b="1"/>
              <a:t>DDoS Mitigation</a:t>
            </a:r>
            <a:endParaRPr lang="en-US" sz="2000" b="1"/>
          </a:p>
          <a:p>
            <a:endParaRPr lang="en-US" sz="2000"/>
          </a:p>
          <a:p>
            <a:r>
              <a:rPr lang="en-US" sz="2400"/>
              <a:t>➤ DDoS mitigation is a set of techniques or tools for resisting the impact of DDoS attacks on networks attached to the Internet by protecting the target and relay networks.</a:t>
            </a:r>
            <a:endParaRPr lang="en-US" sz="2400"/>
          </a:p>
          <a:p>
            <a:endParaRPr lang="en-US" sz="2400"/>
          </a:p>
          <a:p>
            <a:r>
              <a:rPr lang="en-US" sz="2400"/>
              <a:t>➤ DDoS mitigation also requires identifying incoming traffic to separate human traffic from human-like bots and hijacked web browsers.</a:t>
            </a:r>
            <a:endParaRPr lang="en-US" sz="2400"/>
          </a:p>
          <a:p>
            <a:endParaRPr lang="en-US" sz="2400"/>
          </a:p>
          <a:p>
            <a:r>
              <a:rPr lang="en-US" sz="2400"/>
              <a:t>➤ The process is done by comparing signatures and examining different attributes of the traffic, including IP addresses, cookie variations, HTTP headers, and JavaScript footprints.</a:t>
            </a:r>
            <a:endParaRPr lang="en-US" sz="2400"/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>
                <a:sym typeface="+mn-ea"/>
              </a:rPr>
              <a:t>DDoS Mitigation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609600"/>
            <a:ext cx="11264265" cy="55911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228600" y="990600"/>
            <a:ext cx="11828780" cy="48888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sz="2400" b="1"/>
              <a:t>DDoS Mitigation</a:t>
            </a:r>
            <a:endParaRPr lang="en-US" sz="2400" b="1"/>
          </a:p>
          <a:p>
            <a:endParaRPr lang="en-US" sz="2400"/>
          </a:p>
          <a:p>
            <a:r>
              <a:rPr lang="en-US" sz="2400"/>
              <a:t>➤ Best practices for DDoS mitigation include having both anti-DDoS technology and anti- DDoS emergency response services such as Incapsula, Akamai, CloudFlare or Radware.</a:t>
            </a:r>
            <a:endParaRPr lang="en-US" sz="2400"/>
          </a:p>
          <a:p>
            <a:endParaRPr lang="en-US" sz="2400"/>
          </a:p>
          <a:p>
            <a:r>
              <a:rPr lang="en-US" sz="2400"/>
              <a:t>DDoS mitigation is also available through cloud- based providers.</a:t>
            </a:r>
            <a:endParaRPr lang="en-US" sz="2400"/>
          </a:p>
          <a:p>
            <a:endParaRPr lang="en-US" sz="2400"/>
          </a:p>
          <a:p>
            <a:r>
              <a:rPr lang="en-US" sz="2400"/>
              <a:t>User must install anti-virus.</a:t>
            </a:r>
            <a:endParaRPr lang="en-US" sz="2400"/>
          </a:p>
          <a:p>
            <a:endParaRPr lang="en-US" sz="2400"/>
          </a:p>
          <a:p>
            <a:r>
              <a:rPr lang="en-US" sz="2400"/>
              <a:t>User must install firewall.</a:t>
            </a:r>
            <a:endParaRPr lang="en-US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 Box 7"/>
          <p:cNvSpPr txBox="1"/>
          <p:nvPr/>
        </p:nvSpPr>
        <p:spPr>
          <a:xfrm>
            <a:off x="133350" y="884555"/>
            <a:ext cx="11891645" cy="5255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b="1"/>
              <a:t>Introduction</a:t>
            </a:r>
            <a:endParaRPr lang="en-US" b="1"/>
          </a:p>
          <a:p>
            <a:endParaRPr lang="en-US"/>
          </a:p>
          <a:p>
            <a:r>
              <a:rPr lang="en-US" sz="2400"/>
              <a:t>➤ A Distributed Denial of Service (DDoS) attack is an attempt to make an online service unavailable by overwhelming it with traffic from multiple sources.</a:t>
            </a:r>
            <a:endParaRPr lang="en-US" sz="2400"/>
          </a:p>
          <a:p>
            <a:endParaRPr lang="en-US" sz="2400"/>
          </a:p>
          <a:p>
            <a:r>
              <a:rPr lang="en-US" sz="2400"/>
              <a:t>➤ The average DDoS attack is about 50 gbps.</a:t>
            </a:r>
            <a:endParaRPr lang="en-US" sz="2400"/>
          </a:p>
          <a:p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➤ DDoS Duration :- not defined</a:t>
            </a:r>
            <a:endParaRPr lang="en-US" sz="2400"/>
          </a:p>
          <a:p>
            <a:endParaRPr lang="en-US" sz="2400"/>
          </a:p>
          <a:p>
            <a:r>
              <a:rPr lang="en-US" sz="2400">
                <a:sym typeface="+mn-ea"/>
              </a:rPr>
              <a:t>➤ Targets :- Gaming industries, banks, news websites</a:t>
            </a:r>
            <a:endParaRPr lang="en-US" sz="2400">
              <a:sym typeface="+mn-ea"/>
            </a:endParaRPr>
          </a:p>
          <a:p>
            <a:endParaRPr lang="en-US" sz="2400">
              <a:sym typeface="+mn-ea"/>
            </a:endParaRPr>
          </a:p>
          <a:p>
            <a:endParaRPr lang="en-US" sz="2400"/>
          </a:p>
          <a:p>
            <a:endParaRPr lang="en-US" sz="2400"/>
          </a:p>
          <a:p>
            <a:endParaRPr lang="en-US" sz="2400"/>
          </a:p>
          <a:p>
            <a:endParaRPr lang="en-US"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0" y="381000"/>
            <a:ext cx="12191365" cy="7570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DDoS Myths</a:t>
            </a:r>
            <a:endParaRPr lang="en-US" b="1"/>
          </a:p>
          <a:p>
            <a:endParaRPr lang="en-US"/>
          </a:p>
          <a:p>
            <a:r>
              <a:rPr lang="en-US"/>
              <a:t>➤ Myths:</a:t>
            </a:r>
            <a:endParaRPr lang="en-US"/>
          </a:p>
          <a:p>
            <a:pPr indent="457200"/>
            <a:r>
              <a:rPr lang="en-US"/>
              <a:t>Enterprises believe they are fully protected with only cloud based DDoS mitigation.</a:t>
            </a:r>
            <a:endParaRPr lang="en-US"/>
          </a:p>
          <a:p>
            <a:endParaRPr lang="en-US"/>
          </a:p>
          <a:p>
            <a:r>
              <a:rPr lang="en-US">
                <a:sym typeface="+mn-ea"/>
              </a:rPr>
              <a:t>➤ </a:t>
            </a:r>
            <a:r>
              <a:rPr lang="en-US"/>
              <a:t>Facts:</a:t>
            </a:r>
            <a:endParaRPr lang="en-US"/>
          </a:p>
          <a:p>
            <a:pPr indent="457200"/>
            <a:r>
              <a:rPr lang="en-US"/>
              <a:t>Cloud based DDoS mitigation only protects against large, volumetric attacks, and fails to provide adequate 	protection against low and slow application layer attacks</a:t>
            </a:r>
            <a:endParaRPr lang="en-US"/>
          </a:p>
          <a:p>
            <a:endParaRPr lang="en-US"/>
          </a:p>
          <a:p>
            <a:r>
              <a:rPr lang="en-US"/>
              <a:t>➤ Myths:</a:t>
            </a:r>
            <a:endParaRPr lang="en-US"/>
          </a:p>
          <a:p>
            <a:pPr indent="457200"/>
            <a:r>
              <a:rPr lang="en-US"/>
              <a:t>We will not become a target. Our business is too small.</a:t>
            </a:r>
            <a:endParaRPr lang="en-US"/>
          </a:p>
          <a:p>
            <a:endParaRPr lang="en-US"/>
          </a:p>
          <a:p>
            <a:r>
              <a:rPr lang="en-US"/>
              <a:t>➤ Facts:</a:t>
            </a:r>
            <a:endParaRPr lang="en-US"/>
          </a:p>
          <a:p>
            <a:pPr indent="457200"/>
            <a:r>
              <a:rPr lang="en-US"/>
              <a:t>DDoS attacks do not discriminate. Any organization, big or small, is in danger or experiencing the risks</a:t>
            </a:r>
            <a:endParaRPr lang="en-US"/>
          </a:p>
          <a:p>
            <a:endParaRPr lang="en-US"/>
          </a:p>
          <a:p>
            <a:r>
              <a:rPr lang="en-US">
                <a:sym typeface="+mn-ea"/>
              </a:rPr>
              <a:t>➤ Myths:</a:t>
            </a:r>
            <a:endParaRPr lang="en-US"/>
          </a:p>
          <a:p>
            <a:pPr indent="457200"/>
            <a:r>
              <a:rPr lang="en-US">
                <a:sym typeface="+mn-ea"/>
              </a:rPr>
              <a:t>We will not become a target. Our business is too small.</a:t>
            </a:r>
            <a:endParaRPr lang="en-US"/>
          </a:p>
          <a:p>
            <a:endParaRPr lang="en-US"/>
          </a:p>
          <a:p>
            <a:r>
              <a:rPr lang="en-US">
                <a:sym typeface="+mn-ea"/>
              </a:rPr>
              <a:t>➤ Facts:</a:t>
            </a:r>
            <a:endParaRPr lang="en-US"/>
          </a:p>
          <a:p>
            <a:pPr indent="457200"/>
            <a:r>
              <a:rPr lang="en-US">
                <a:sym typeface="+mn-ea"/>
              </a:rPr>
              <a:t>DDoS attacks do not discriminate. Any organization, big or small, is in danger or experiencing the risks associated 	with a DDoS attack.</a:t>
            </a:r>
            <a:endParaRPr lang="en-US"/>
          </a:p>
          <a:p>
            <a:endParaRPr lang="en-US"/>
          </a:p>
          <a:p>
            <a:pPr indent="457200"/>
            <a:endParaRPr lang="en-US"/>
          </a:p>
          <a:p>
            <a:pPr indent="457200"/>
            <a:endParaRPr lang="en-US"/>
          </a:p>
          <a:p>
            <a:pPr indent="457200"/>
            <a:endParaRPr lang="en-US"/>
          </a:p>
          <a:p>
            <a:pPr indent="457200"/>
            <a:endParaRPr lang="en-US"/>
          </a:p>
          <a:p>
            <a:pPr indent="457200"/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>
            <a:noAutofit/>
          </a:bodyPr>
          <a:lstStyle/>
          <a:p>
            <a:pPr algn="l"/>
            <a:r>
              <a:rPr lang="en-US" sz="9600" spc="300" dirty="0">
                <a:ln w="28575">
                  <a:solidFill>
                    <a:schemeClr val="tx1"/>
                  </a:solidFill>
                </a:ln>
                <a:noFill/>
              </a:rPr>
              <a:t>THANK YOU</a:t>
            </a:r>
            <a:endParaRPr lang="en-US" sz="9600" spc="300" dirty="0">
              <a:ln w="28575"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 lnSpcReduction="10000"/>
          </a:bodyPr>
          <a:lstStyle/>
          <a:p>
            <a:pPr marL="0" indent="0" algn="l">
              <a:buNone/>
            </a:pPr>
            <a:r>
              <a:rPr lang="en-US" b="1" dirty="0"/>
              <a:t>Mirjam Nilsson​</a:t>
            </a:r>
            <a:endParaRPr lang="en-US" b="1" dirty="0"/>
          </a:p>
          <a:p>
            <a:pPr marL="0" indent="0" algn="l">
              <a:buNone/>
            </a:pPr>
            <a:r>
              <a:rPr lang="en-US" b="1" dirty="0"/>
              <a:t>mirjam@contoso.com</a:t>
            </a:r>
            <a:endParaRPr lang="en-US" b="1" dirty="0"/>
          </a:p>
          <a:p>
            <a:pPr marL="0" indent="0" algn="l">
              <a:buNone/>
            </a:pPr>
            <a:r>
              <a:rPr lang="en-US" b="1" dirty="0"/>
              <a:t>www.contoso.com</a:t>
            </a:r>
            <a:endParaRPr lang="en-US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3048000" y="1167130"/>
            <a:ext cx="609600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How do we avoid being part of the problem?</a:t>
            </a:r>
            <a:endParaRPr lang="en-US"/>
          </a:p>
          <a:p>
            <a:endParaRPr lang="en-US"/>
          </a:p>
          <a:p>
            <a:r>
              <a:rPr lang="en-US"/>
              <a:t>• Install and maintain anti-virus.</a:t>
            </a:r>
            <a:endParaRPr lang="en-US"/>
          </a:p>
          <a:p>
            <a:endParaRPr lang="en-US"/>
          </a:p>
          <a:p>
            <a:r>
              <a:rPr lang="en-US"/>
              <a:t>• Install a firewall.</a:t>
            </a:r>
            <a:endParaRPr lang="en-US"/>
          </a:p>
          <a:p>
            <a:endParaRPr lang="en-US"/>
          </a:p>
          <a:p>
            <a:r>
              <a:rPr lang="en-US"/>
              <a:t>• Configure the firewall to restrict incomming and outgoing traffic.</a:t>
            </a:r>
            <a:endParaRPr lang="en-US"/>
          </a:p>
          <a:p>
            <a:endParaRPr lang="en-US"/>
          </a:p>
          <a:p>
            <a:r>
              <a:rPr lang="en-US"/>
              <a:t>• Follow good security practices for distributing your email address.</a:t>
            </a:r>
            <a:endParaRPr lang="en-US"/>
          </a:p>
          <a:p>
            <a:endParaRPr lang="en-US"/>
          </a:p>
          <a:p>
            <a:r>
              <a:rPr lang="en-US"/>
              <a:t>• Applying email filters may help you manage unwanted traffic.</a:t>
            </a:r>
            <a:endParaRPr lang="en-US"/>
          </a:p>
          <a:p>
            <a:endParaRPr lang="en-US"/>
          </a:p>
          <a:p>
            <a:r>
              <a:rPr lang="en-US"/>
              <a:t>Back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902970" y="1721485"/>
            <a:ext cx="10012045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Conclusion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Susceptibility to attacks could be alleviated with better Internet.</a:t>
            </a:r>
            <a:endParaRPr lang="en-US"/>
          </a:p>
          <a:p>
            <a:endParaRPr lang="en-US"/>
          </a:p>
          <a:p>
            <a:r>
              <a:rPr lang="en-US"/>
              <a:t>• Don't leave all the decision making to the machines.</a:t>
            </a:r>
            <a:endParaRPr lang="en-US"/>
          </a:p>
          <a:p>
            <a:endParaRPr lang="en-US"/>
          </a:p>
          <a:p>
            <a:r>
              <a:rPr lang="en-US"/>
              <a:t>• Provide 'intelligent' support along the path.</a:t>
            </a:r>
            <a:endParaRPr lang="en-US"/>
          </a:p>
          <a:p>
            <a:endParaRPr lang="en-US"/>
          </a:p>
          <a:p>
            <a:r>
              <a:rPr lang="en-US"/>
              <a:t>• Create "Hardened" networks.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 Box 7"/>
          <p:cNvSpPr txBox="1"/>
          <p:nvPr/>
        </p:nvSpPr>
        <p:spPr>
          <a:xfrm>
            <a:off x="133350" y="884555"/>
            <a:ext cx="11891645" cy="5255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 u="sng">
                <a:sym typeface="+mn-ea"/>
              </a:rPr>
              <a:t>DoS VS DDoS</a:t>
            </a:r>
            <a:endParaRPr lang="en-US" sz="2400" b="1" u="sng">
              <a:sym typeface="+mn-ea"/>
            </a:endParaRPr>
          </a:p>
          <a:p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➤ In a DoS attack, a hacker uses a single Internet connection to either exploit a software vulnerability or flood a target with fake requests-usually in an attempt to exhaust server resources</a:t>
            </a:r>
            <a:endParaRPr lang="en-US" sz="2400">
              <a:sym typeface="+mn-ea"/>
            </a:endParaRPr>
          </a:p>
          <a:p>
            <a:endParaRPr lang="en-US" sz="2400">
              <a:sym typeface="+mn-ea"/>
            </a:endParaRPr>
          </a:p>
          <a:p>
            <a:r>
              <a:rPr lang="en-US" sz="2400">
                <a:sym typeface="+mn-ea"/>
              </a:rPr>
              <a:t>On the other hand, distributed denial of service (DDoS) attacks are launched from multiple connected devices that are distributed across the Internet.</a:t>
            </a:r>
            <a:endParaRPr lang="en-US" sz="2400">
              <a:sym typeface="+mn-ea"/>
            </a:endParaRPr>
          </a:p>
          <a:p>
            <a:endParaRPr lang="en-US" sz="2400"/>
          </a:p>
          <a:p>
            <a:endParaRPr lang="en-US" sz="2400"/>
          </a:p>
          <a:p>
            <a:endParaRPr lang="en-US" sz="2400"/>
          </a:p>
          <a:p>
            <a:endParaRPr lang="en-US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038600" y="152400"/>
            <a:ext cx="4074795" cy="259080"/>
          </a:xfrm>
        </p:spPr>
        <p:txBody>
          <a:bodyPr/>
          <a:lstStyle/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 Box 7"/>
          <p:cNvSpPr txBox="1"/>
          <p:nvPr/>
        </p:nvSpPr>
        <p:spPr>
          <a:xfrm>
            <a:off x="76200" y="381000"/>
            <a:ext cx="12115165" cy="58762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800" b="1">
                <a:sym typeface="+mn-ea"/>
              </a:rPr>
              <a:t>How DDoS attack works</a:t>
            </a:r>
            <a:endParaRPr lang="en-US" sz="2800" b="1">
              <a:sym typeface="+mn-ea"/>
            </a:endParaRPr>
          </a:p>
          <a:p>
            <a:endParaRPr lang="en-US" sz="1600">
              <a:sym typeface="+mn-ea"/>
            </a:endParaRPr>
          </a:p>
          <a:p>
            <a:r>
              <a:rPr lang="en-US" sz="2600">
                <a:sym typeface="+mn-ea"/>
              </a:rPr>
              <a:t>➤ In a typical DDoS attack, the hacker begins by exploiting a computer system and making it the DDoS master.</a:t>
            </a:r>
            <a:endParaRPr lang="en-US" sz="2600">
              <a:sym typeface="+mn-ea"/>
            </a:endParaRPr>
          </a:p>
          <a:p>
            <a:endParaRPr lang="en-US" sz="2600">
              <a:sym typeface="+mn-ea"/>
            </a:endParaRPr>
          </a:p>
          <a:p>
            <a:r>
              <a:rPr lang="en-US" sz="2600">
                <a:sym typeface="+mn-ea"/>
              </a:rPr>
              <a:t>➤</a:t>
            </a:r>
            <a:r>
              <a:rPr lang="en-US" sz="2600">
                <a:sym typeface="+mn-ea"/>
              </a:rPr>
              <a:t>The attack master system identifies other vulnerable systems and gains control over them by either infecting the systems with malware or through bypassing the authentication controls.</a:t>
            </a:r>
            <a:endParaRPr lang="en-US" sz="2600">
              <a:sym typeface="+mn-ea"/>
            </a:endParaRPr>
          </a:p>
          <a:p>
            <a:endParaRPr lang="en-US" sz="2600">
              <a:sym typeface="+mn-ea"/>
            </a:endParaRPr>
          </a:p>
          <a:p>
            <a:r>
              <a:rPr lang="en-US" sz="2600">
                <a:sym typeface="+mn-ea"/>
              </a:rPr>
              <a:t>➤ The attacker creates a command-and- control server to command the network of bots, also called a botnet.</a:t>
            </a:r>
            <a:endParaRPr lang="en-US" sz="2600">
              <a:sym typeface="+mn-ea"/>
            </a:endParaRPr>
          </a:p>
          <a:p>
            <a:endParaRPr lang="en-US" sz="2600">
              <a:sym typeface="+mn-ea"/>
            </a:endParaRPr>
          </a:p>
          <a:p>
            <a:r>
              <a:rPr lang="en-US" sz="2600">
                <a:sym typeface="+mn-ea"/>
              </a:rPr>
              <a:t>➤</a:t>
            </a:r>
            <a:r>
              <a:rPr lang="en-US" sz="2600">
                <a:sym typeface="+mn-ea"/>
              </a:rPr>
              <a:t>The person in control of a botnet is sometimes referred to as the botmaster.</a:t>
            </a:r>
            <a:endParaRPr lang="en-US" sz="2600">
              <a:sym typeface="+mn-ea"/>
            </a:endParaRPr>
          </a:p>
          <a:p>
            <a:endParaRPr lang="en-US" sz="2600">
              <a:sym typeface="+mn-ea"/>
            </a:endParaRPr>
          </a:p>
          <a:p>
            <a:r>
              <a:rPr lang="en-US" sz="2600">
                <a:sym typeface="+mn-ea"/>
              </a:rPr>
              <a:t>➤</a:t>
            </a:r>
            <a:r>
              <a:rPr lang="en-US" sz="2600">
                <a:sym typeface="+mn-ea"/>
              </a:rPr>
              <a:t>Their main aim is to prevent legitimate users from accessing a system or site.</a:t>
            </a:r>
            <a:endParaRPr lang="en-US" sz="2600">
              <a:sym typeface="+mn-ea"/>
            </a:endParaRPr>
          </a:p>
          <a:p>
            <a:endParaRPr lang="en-US" sz="2800"/>
          </a:p>
          <a:p>
            <a:endParaRPr lang="en-US" sz="2800"/>
          </a:p>
          <a:p>
            <a:endParaRPr lang="en-US" sz="2800"/>
          </a:p>
          <a:p>
            <a:endParaRPr lang="en-US"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" y="990600"/>
            <a:ext cx="11755755" cy="51244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0" y="685800"/>
            <a:ext cx="12167870" cy="6148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000" b="1"/>
              <a:t>AIM OF A DDoS ATTACK</a:t>
            </a:r>
            <a:endParaRPr lang="en-US" sz="2000" b="1"/>
          </a:p>
          <a:p>
            <a:endParaRPr lang="en-US" sz="2000"/>
          </a:p>
          <a:p>
            <a:r>
              <a:rPr lang="en-US" sz="2000"/>
              <a:t>Common reason for DDoS attacks are:</a:t>
            </a:r>
            <a:endParaRPr lang="en-US" sz="2000"/>
          </a:p>
          <a:p>
            <a:endParaRPr lang="en-US" sz="2000"/>
          </a:p>
          <a:p>
            <a:r>
              <a:rPr lang="en-US" sz="2000"/>
              <a:t>1. Expression of anger and criticism.</a:t>
            </a:r>
            <a:endParaRPr lang="en-US" sz="2000"/>
          </a:p>
          <a:p>
            <a:endParaRPr lang="en-US" sz="2000"/>
          </a:p>
          <a:p>
            <a:r>
              <a:rPr lang="en-US" sz="2000"/>
              <a:t>2. Training ground for other attacks.</a:t>
            </a:r>
            <a:endParaRPr lang="en-US" sz="2000"/>
          </a:p>
          <a:p>
            <a:endParaRPr lang="en-US" sz="2000"/>
          </a:p>
          <a:p>
            <a:r>
              <a:rPr lang="en-US" sz="2000"/>
              <a:t>3. Distraction from other malicious actions.</a:t>
            </a:r>
            <a:endParaRPr lang="en-US" sz="2000"/>
          </a:p>
          <a:p>
            <a:endParaRPr lang="en-US" sz="2000"/>
          </a:p>
          <a:p>
            <a:r>
              <a:rPr lang="en-US" sz="2000"/>
              <a:t>4.Anticompetitive business practices.</a:t>
            </a:r>
            <a:endParaRPr lang="en-US" sz="2000"/>
          </a:p>
          <a:p>
            <a:endParaRPr lang="en-US" sz="2000"/>
          </a:p>
          <a:p>
            <a:r>
              <a:rPr lang="en-US" sz="2000"/>
              <a:t>5.Means to extract money.</a:t>
            </a:r>
            <a:endParaRPr lang="en-US" sz="2000"/>
          </a:p>
          <a:p>
            <a:endParaRPr lang="en-US" sz="2000"/>
          </a:p>
          <a:p>
            <a:r>
              <a:rPr lang="en-US" sz="2000"/>
              <a:t>6.To disrupt operation of private or government enterprise.</a:t>
            </a:r>
            <a:endParaRPr lang="en-US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1219200" y="990600"/>
            <a:ext cx="12259310" cy="51219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/>
              <a:t>Types of DDoS attacks</a:t>
            </a:r>
            <a:endParaRPr lang="en-US" sz="2400" b="1"/>
          </a:p>
          <a:p>
            <a:endParaRPr lang="en-US" sz="2400"/>
          </a:p>
          <a:p>
            <a:r>
              <a:rPr lang="en-US" sz="2400"/>
              <a:t>There are broadly 3 types of DDoS attacks :-</a:t>
            </a:r>
            <a:endParaRPr lang="en-US" sz="2400"/>
          </a:p>
          <a:p>
            <a:endParaRPr lang="en-US" sz="2400"/>
          </a:p>
          <a:p>
            <a:r>
              <a:rPr lang="en-US" sz="2400"/>
              <a:t>Il Network or Volume centric attack -64%</a:t>
            </a:r>
            <a:endParaRPr lang="en-US" sz="2400"/>
          </a:p>
          <a:p>
            <a:endParaRPr lang="en-US" sz="2400"/>
          </a:p>
          <a:p>
            <a:r>
              <a:rPr lang="en-US" sz="2400"/>
              <a:t>Protocol attacks - 20%</a:t>
            </a:r>
            <a:endParaRPr lang="en-US" sz="2400"/>
          </a:p>
          <a:p>
            <a:endParaRPr lang="en-US" sz="2400"/>
          </a:p>
          <a:p>
            <a:r>
              <a:rPr lang="en-US" sz="2400"/>
              <a:t>Application layer attack - 16%</a:t>
            </a:r>
            <a:endParaRPr lang="en-US" sz="240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420" y="2438400"/>
            <a:ext cx="586740" cy="4724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" y="3124200"/>
            <a:ext cx="563880" cy="5638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886200"/>
            <a:ext cx="571500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2" name="Text Box 1"/>
          <p:cNvSpPr txBox="1"/>
          <p:nvPr/>
        </p:nvSpPr>
        <p:spPr>
          <a:xfrm>
            <a:off x="66040" y="730885"/>
            <a:ext cx="12073890" cy="527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/>
              <a:t>Network or Volume Centric</a:t>
            </a:r>
            <a:endParaRPr lang="en-US" sz="2400" b="1"/>
          </a:p>
          <a:p>
            <a:endParaRPr lang="en-US"/>
          </a:p>
          <a:p>
            <a:r>
              <a:rPr lang="en-US" sz="2000"/>
              <a:t>➤ These attacks use bots and botnets to flood the network layers with a substantial amount of seemingly legitimate traffic.</a:t>
            </a:r>
            <a:endParaRPr lang="en-US" sz="2000"/>
          </a:p>
          <a:p>
            <a:endParaRPr lang="en-US" sz="2000"/>
          </a:p>
          <a:p>
            <a:r>
              <a:rPr lang="en-US" sz="2000"/>
              <a:t>➤ This consumes an excessive amount of bandwidth within or outside of the network and causes network operations to become extremely slow or to not work at all.</a:t>
            </a:r>
            <a:endParaRPr lang="en-US" sz="2000"/>
          </a:p>
          <a:p>
            <a:endParaRPr lang="en-US" sz="2000"/>
          </a:p>
          <a:p>
            <a:r>
              <a:rPr lang="en-US" sz="2000">
                <a:sym typeface="+mn-ea"/>
              </a:rPr>
              <a:t>➤</a:t>
            </a:r>
            <a:r>
              <a:rPr lang="en-US" sz="2000"/>
              <a:t>These kinds of attacks are more difficult to mitigate than attacks from a single source</a:t>
            </a:r>
            <a:endParaRPr lang="en-US" sz="2000"/>
          </a:p>
          <a:p>
            <a:endParaRPr lang="en-US" sz="2000"/>
          </a:p>
          <a:p>
            <a:r>
              <a:rPr lang="en-US" sz="2000"/>
              <a:t>➤ Volumetric attacks come in a variety of forms, including:</a:t>
            </a:r>
            <a:endParaRPr lang="en-US" sz="2000"/>
          </a:p>
          <a:p>
            <a:endParaRPr lang="en-US" sz="20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User Datagram Protocol (UDP) Floods</a:t>
            </a:r>
            <a:endParaRPr lang="en-US" sz="20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/>
              <a:t>ICMP floods ( Internet Control Message Protocol)</a:t>
            </a:r>
            <a:endParaRPr lang="en-US" sz="2000"/>
          </a:p>
          <a:p>
            <a:endParaRPr lang="en-US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152400" y="868045"/>
            <a:ext cx="12138660" cy="51682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2400" b="1"/>
              <a:t>UDP Floods</a:t>
            </a:r>
            <a:endParaRPr lang="en-US" sz="2400" b="1"/>
          </a:p>
          <a:p>
            <a:endParaRPr lang="en-US" sz="2400"/>
          </a:p>
          <a:p>
            <a:r>
              <a:rPr lang="en-US" sz="2400"/>
              <a:t>Random ports on a server are flooded with UDP packets, causing the server to repeatedly check for and respond to non-existent applications at the ports.</a:t>
            </a:r>
            <a:endParaRPr lang="en-US" sz="2400"/>
          </a:p>
          <a:p>
            <a:endParaRPr lang="en-US" sz="2400"/>
          </a:p>
          <a:p>
            <a:r>
              <a:rPr lang="en-US" sz="2000"/>
              <a:t>As a result, the system is unable to respond to legitimate applications.</a:t>
            </a:r>
            <a:endParaRPr lang="en-US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roplet">
      <a:dk1>
        <a:srgbClr val="000000"/>
      </a:dk1>
      <a:lt1>
        <a:srgbClr val="FFFFFF"/>
      </a:lt1>
      <a:dk2>
        <a:srgbClr val="0065A8"/>
      </a:dk2>
      <a:lt2>
        <a:srgbClr val="E7E6E6"/>
      </a:lt2>
      <a:accent1>
        <a:srgbClr val="FDCFFD"/>
      </a:accent1>
      <a:accent2>
        <a:srgbClr val="B6DFFF"/>
      </a:accent2>
      <a:accent3>
        <a:srgbClr val="8AE3A8"/>
      </a:accent3>
      <a:accent4>
        <a:srgbClr val="A69BFB"/>
      </a:accent4>
      <a:accent5>
        <a:srgbClr val="B5C3FF"/>
      </a:accent5>
      <a:accent6>
        <a:srgbClr val="73E9C4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��< ? x m l   v e r s i o n = " 1 . 0 " ? > < c t : c o n t e n t T y p e S c h e m a   c t : _ = " "   m a : _ = " "   m a : c o n t e n t T y p e N a m e = " D o c u m e n t "   m a : c o n t e n t T y p e I D = " 0 x 0 1 0 1 0 0 7 9 F 1 1 1 E D 3 5 F 8 C C 4 7 9 4 4 9 6 0 9 E 8 A 0 9 2 3 A 6 "   m a : c o n t e n t T y p e V e r s i o n = " 2 4 "   m a : c o n t e n t T y p e D e s c r i p t i o n = " C r e a t e   a   n e w   d o c u m e n t . "   m a : c o n t e n t T y p e S c o p e = " "   m a : v e r s i o n I D = " 2 d 7 1 4 a 3 2 9 6 d f 1 4 e b a 7 a 1 0 0 b b 6 6 5 4 4 3 c a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4 9 5 4 9 b f 4 5 b f b b f b 6 c f f e d 5 2 7 3 8 0 e 7 7 e 1 "   n s 1 : _ = " "   n s 2 : _ = " "   n s 3 : _ = " "   n s 4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1 = " h t t p : / / s c h e m a s . m i c r o s o f t . c o m / s h a r e p o i n t / v 3 "   x m l n s : n s 2 = " 7 1 a f 3 2 4 3 - 3 d d 4 - 4 a 8 d - 8 c 0 d - d d 7 6 d a 1 f 0 2 a 5 "   x m l n s : n s 3 = " 1 6 c 0 5 7 2 7 - a a 7 5 - 4 e 4 a - 9 b 5 f - 8 a 8 0 a 1 1 6 5 8 9 1 "   x m l n s : n s 4 = " 2 3 0 e 9 d f 3 - b e 6 5 - 4 c 7 3 - a 9 3 b - d 1 2 3 6 e b d 6 7 7 e " >  
 < x s d : i m p o r t   n a m e s p a c e = " h t t p : / / s c h e m a s . m i c r o s o f t . c o m / s h a r e p o i n t / v 3 " / >  
 < x s d : i m p o r t   n a m e s p a c e = " 7 1 a f 3 2 4 3 - 3 d d 4 - 4 a 8 d - 8 c 0 d - d d 7 6 d a 1 f 0 2 a 5 " / >  
 < x s d : i m p o r t   n a m e s p a c e = " 1 6 c 0 5 7 2 7 - a a 7 5 - 4 e 4 a - 9 b 5 f - 8 a 8 0 a 1 1 6 5 8 9 1 " / >  
 < x s d : i m p o r t   n a m e s p a c e = " 2 3 0 e 9 d f 3 - b e 6 5 - 4 c 7 3 - a 9 3 b - d 1 2 3 6 e b d 6 7 7 e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S t a t u s "   m i n O c c u r s = " 0 " / >  
 < x s d : e l e m e n t   r e f = " n s 2 : I m a g e "   m i n O c c u r s = " 0 " /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O C R "   m i n O c c u r s = " 0 " / >  
 < x s d : e l e m e n t   r e f = " n s 2 : M e d i a S e r v i c e A u t o T a g s "   m i n O c c u r s = " 0 " / >  
 < x s d : e l e m e n t   r e f = " n s 2 : M e d i a S e r v i c e E v e n t H a s h C o d e "   m i n O c c u r s = " 0 " / >  
 < x s d : e l e m e n t   r e f = " n s 2 : M e d i a S e r v i c e G e n e r a t i o n T i m e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2 : M e d i a S e r v i c e D a t e T a k e n "   m i n O c c u r s = " 0 " / >  
 < x s d : e l e m e n t   r e f = " n s 1 : _ i p _ U n i f i e d C o m p l i a n c e P o l i c y P r o p e r t i e s "   m i n O c c u r s = " 0 " / >  
 < x s d : e l e m e n t   r e f = " n s 1 : _ i p _ U n i f i e d C o m p l i a n c e P o l i c y U I A c t i o n "   m i n O c c u r s = " 0 " / >  
 < x s d : e l e m e n t   r e f = " n s 4 : T a x C a t c h A l l "   m i n O c c u r s = " 0 " / >  
 < x s d : e l e m e n t   r e f = " n s 2 : I m a g e T a g s T a x H T F i e l d "   m i n O c c u r s = " 0 " / >  
 < x s d : e l e m e n t   r e f = " n s 2 : M e d i a S e r v i c e L o c a t i o n "   m i n O c c u r s = " 0 " / >  
 < x s d : e l e m e n t   r e f = " n s 2 : M e d i a L e n g t h I n S e c o n d s "   m i n O c c u r s = " 0 " / >  
 < x s d : e l e m e n t   r e f = " n s 2 : B a c k g r o u n d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h t t p : / / s c h e m a s . m i c r o s o f t . c o m / s h a r e p o i n t / v 3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_ i p _ U n i f i e d C o m p l i a n c e P o l i c y P r o p e r t i e s "   m a : i n d e x = " 2 0 "   n i l l a b l e = " t r u e "   m a : d i s p l a y N a m e = " U n i f i e d   C o m p l i a n c e   P o l i c y   P r o p e r t i e s "   m a : h i d d e n = " t r u e "   m a : i n t e r n a l N a m e = " _ i p _ U n i f i e d C o m p l i a n c e P o l i c y P r o p e r t i e s "   m a : r e a d O n l y = " f a l s e " >  
 < x s d : s i m p l e T y p e >  
 < x s d : r e s t r i c t i o n   b a s e = " d m s : N o t e " / >  
 < / x s d : s i m p l e T y p e >  
 < / x s d : e l e m e n t >  
 < x s d : e l e m e n t   n a m e = " _ i p _ U n i f i e d C o m p l i a n c e P o l i c y U I A c t i o n "   m a : i n d e x = " 2 1 "   n i l l a b l e = " t r u e "   m a : d i s p l a y N a m e = " U n i f i e d   C o m p l i a n c e   P o l i c y   U I   A c t i o n "   m a : h i d d e n = " t r u e "   m a : i n t e r n a l N a m e = " _ i p _ U n i f i e d C o m p l i a n c e P o l i c y U I A c t i o n "   m a : r e a d O n l y = " f a l s e " >  
 < x s d : s i m p l e T y p e >  
 < x s d : r e s t r i c t i o n   b a s e = " d m s : T e x t " / >  
 < / x s d : s i m p l e T y p e >  
 < / x s d : e l e m e n t >  
 < / x s d : s c h e m a >  
 < x s d : s c h e m a   t a r g e t N a m e s p a c e = " 7 1 a f 3 2 4 3 - 3 d d 4 - 4 a 8 d - 8 c 0 d - d d 7 6 d a 1 f 0 2 a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t a t u s "   m a : i n d e x = " 2 "   n i l l a b l e = " t r u e "   m a : d i s p l a y N a m e = " S t a t u s "   m a : d e f a u l t = " N o t   s t a r t e d "   m a : f o r m a t = " D r o p d o w n "   m a : i n t e r n a l N a m e = " S t a t u s "   m a : r e a d O n l y = " f a l s e " >  
 < x s d : s i m p l e T y p e >  
 < x s d : r e s t r i c t i o n   b a s e = " d m s : C h o i c e " >  
 < x s d : e n u m e r a t i o n   v a l u e = " N o t   s t a r t e d " / >  
 < x s d : e n u m e r a t i o n   v a l u e = " I n   P r o g r e s s " / >  
 < x s d : e n u m e r a t i o n   v a l u e = " C o m p l e t e d " / >  
 < / x s d : r e s t r i c t i o n >  
 < / x s d : s i m p l e T y p e >  
 < / x s d : e l e m e n t >  
 < x s d : e l e m e n t   n a m e = " I m a g e "   m a : i n d e x = " 3 "   n i l l a b l e = " t r u e "   m a : d i s p l a y N a m e = " I m a g e "   m a : f o r m a t = " I m a g e "   m a : i n t e r n a l N a m e = " I m a g e "   m a : r e a d O n l y = " f a l s e " >  
 < x s d : c o m p l e x T y p e >  
 < x s d : c o m p l e x C o n t e n t >  
 < x s d : e x t e n s i o n   b a s e = " d m s : U R L " >  
 < x s d : s e q u e n c e >  
 < x s d : e l e m e n t   n a m e = " U r l "   t y p e = " d m s : V a l i d U r l "   m i n O c c u r s = " 0 "   n i l l a b l e = " t r u e " / >  
 < x s d : e l e m e n t   n a m e = " D e s c r i p t i o n "   t y p e = " x s d : s t r i n g "   n i l l a b l e = " t r u e " / >  
 < / x s d : s e q u e n c e >  
 < / x s d : e x t e n s i o n >  
 < / x s d : c o m p l e x C o n t e n t >  
 < / x s d : c o m p l e x T y p e >  
 < / x s d : e l e m e n t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O C R "   m a : i n d e x = " 1 0 "   n i l l a b l e = " t r u e "   m a : d i s p l a y N a m e = " M e d i a S e r v i c e O C R "   m a : h i d d e n = " t r u e "   m a : i n t e r n a l N a m e = " M e d i a S e r v i c e O C R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A u t o T a g s "   m a : i n d e x = " 1 1 "   n i l l a b l e = " t r u e "   m a : d i s p l a y N a m e = " M e d i a S e r v i c e A u t o T a g s "   m a : h i d d e n = " t r u e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2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3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A u t o K e y P o i n t s "   m a : i n d e x = " 1 6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7 "   n i l l a b l e = " t r u e "   m a : d i s p l a y N a m e = " K e y P o i n t s "   m a : h i d d e n = " t r u e "   m a : i n t e r n a l N a m e = " M e d i a S e r v i c e K e y P o i n t s "   m a : r e a d O n l y = " f a l s e " >  
 < x s d : s i m p l e T y p e >  
 < x s d : r e s t r i c t i o n   b a s e = " d m s : N o t e " /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I m a g e T a g s T a x H T F i e l d "   m a : i n d e x = " 2 5 "   n i l l a b l e = " t r u e "   m a : t a x o n o m y = " t r u e "   m a : i n t e r n a l N a m e = " I m a g e T a g s T a x H T F i e l d "   m a : t a x o n o m y F i e l d N a m e = " M e d i a S e r v i c e I m a g e T a g s "   m a : d i s p l a y N a m e = " I m a g e   T a g s "   m a : r e a d O n l y = " f a l s e "   m a : f i e l d I d = " { 5 c f 7 6 f 1 5 - 5 c e d - 4 d d c - b 4 0 9 - 7 1 3 4 f f 3 c 3 3 2 f } "   m a : t a x o n o m y M u l t i = " t r u e "   m a : s s p I d = " e 3 8 5 f b 4 0 - 5 2 d 4 - 4 f a e - 9 c 5 b - 3 e 8 f f 8 a 5 8 7 8 e "   m a : t e r m S e t I d = " 0 9 8 1 4 c d 3 - 5 6 8 e - f e 9 0 - 9 8 1 4 - 8 d 6 2 1 f f 8 f b 8 4 "   m a : a n c h o r I d = " f b a 5 4 f b 3 - c 3 e 1 - f e 8 1 - a 7 7 6 - c a 4 b 6 9 1 4 8 c 4 d "   m a : o p e n = " t r u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M e d i a S e r v i c e L o c a t i o n "   m a : i n d e x = " 2 6 "   n i l l a b l e = " t r u e "   m a : d i s p l a y N a m e = " L o c a t i o n "   m a : h i d d e n = " t r u e "   m a : i n t e r n a l N a m e = " M e d i a S e r v i c e L o c a t i o n "   m a : r e a d O n l y = " t r u e " >  
 < x s d : s i m p l e T y p e >  
 < x s d : r e s t r i c t i o n   b a s e = " d m s : T e x t " / >  
 < / x s d : s i m p l e T y p e >  
 < / x s d : e l e m e n t >  
 < x s d : e l e m e n t   n a m e = " M e d i a L e n g t h I n S e c o n d s "   m a : i n d e x = " 2 7 "   n i l l a b l e = " t r u e "   m a : d i s p l a y N a m e = " M e d i a L e n g t h I n S e c o n d s "   m a : h i d d e n = " t r u e "   m a : i n t e r n a l N a m e = " M e d i a L e n g t h I n S e c o n d s "   m a : r e a d O n l y = " t r u e " >  
 < x s d : s i m p l e T y p e >  
 < x s d : r e s t r i c t i o n   b a s e = " d m s : U n k n o w n " / >  
 < / x s d : s i m p l e T y p e >  
 < / x s d : e l e m e n t >  
 < x s d : e l e m e n t   n a m e = " B a c k g r o u n d "   m a : i n d e x = " 2 8 "   n i l l a b l e = " t r u e "   m a : d i s p l a y N a m e = " B a c k g r o u n d "   m a : d e f a u l t = " 0 "   m a : f o r m a t = " D r o p d o w n "   m a : i n t e r n a l N a m e = " B a c k g r o u n d " >  
 < x s d : s i m p l e T y p e >  
 < x s d : r e s t r i c t i o n   b a s e = " d m s : B o o l e a n " / >  
 < / x s d : s i m p l e T y p e >  
 < / x s d : e l e m e n t >  
 < / x s d : s c h e m a >  
 < x s d : s c h e m a   t a r g e t N a m e s p a c e = " 1 6 c 0 5 7 2 7 - a a 7 5 - 4 e 4 a - 9 b 5 f - 8 a 8 0 a 1 1 6 5 8 9 1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4 "   n i l l a b l e = " t r u e "   m a : d i s p l a y N a m e = " S h a r e d   W i t h "   m a : h i d d e n = " t r u e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5 "   n i l l a b l e = " t r u e "   m a : d i s p l a y N a m e = " S h a r e d   W i t h   D e t a i l s "   m a : h i d d e n = " t r u e "   m a : i n t e r n a l N a m e = " S h a r e d W i t h D e t a i l s "   m a : r e a d O n l y = " t r u e " >  
 < x s d : s i m p l e T y p e >  
 < x s d : r e s t r i c t i o n   b a s e = " d m s : N o t e " / >  
 < / x s d : s i m p l e T y p e >  
 < / x s d : e l e m e n t >  
 < / x s d : s c h e m a >  
 < x s d : s c h e m a   t a r g e t N a m e s p a c e = " 2 3 0 e 9 d f 3 - b e 6 5 - 4 c 7 3 - a 9 3 b - d 1 2 3 6 e b d 6 7 7 e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2 3 "   n i l l a b l e = " t r u e "   m a : d i s p l a y N a m e = " T a x o n o m y   C a t c h   A l l   C o l u m n "   m a : h i d d e n = " t r u e "   m a : l i s t = " { 3 f 6 b f c b c - 3 d b 3 - 4 a e 6 - b d 7 6 - 3 2 6 f 0 7 9 8 a d 2 8 } "   m a : i n t e r n a l N a m e = " T a x C a t c h A l l "   m a : r e a d O n l y = " f a l s e "   m a : s h o w F i e l d = " C a t c h A l l D a t a "   m a : w e b = " 1 6 c 0 5 7 2 7 - a a 7 5 - 4 e 4 a - 9 b 5 f - 8 a 8 0 a 1 1 6 5 8 9 1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d i s p l a y N a m e = " C o n t e n t   T y p e " / >  
 < x s d : e l e m e n t   r e f = " d c : t i t l e "   m i n O c c u r s = " 0 "   m a x O c c u r s = " 1 "   m a : i n d e x = " 1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2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_ i p _ U n i f i e d C o m p l i a n c e P o l i c y U I A c t i o n   x m l n s = " h t t p : / / s c h e m a s . m i c r o s o f t . c o m / s h a r e p o i n t / v 3 "   x s i : n i l = " t r u e " / > < I m a g e   x m l n s = " 7 1 a f 3 2 4 3 - 3 d d 4 - 4 a 8 d - 8 c 0 d - d d 7 6 d a 1 f 0 2 a 5 " > < U r l   x s i : n i l = " t r u e " > < / U r l > < D e s c r i p t i o n   x s i : n i l = " t r u e " > < / D e s c r i p t i o n > < / I m a g e > < S t a t u s   x m l n s = " 7 1 a f 3 2 4 3 - 3 d d 4 - 4 a 8 d - 8 c 0 d - d d 7 6 d a 1 f 0 2 a 5 " > N o t   s t a r t e d < / S t a t u s > < B a c k g r o u n d   x m l n s = " 7 1 a f 3 2 4 3 - 3 d d 4 - 4 a 8 d - 8 c 0 d - d d 7 6 d a 1 f 0 2 a 5 " > f a l s e < / B a c k g r o u n d > < _ i p _ U n i f i e d C o m p l i a n c e P o l i c y P r o p e r t i e s   x m l n s = " h t t p : / / s c h e m a s . m i c r o s o f t . c o m / s h a r e p o i n t / v 3 "   x s i : n i l = " t r u e " / > < I m a g e T a g s T a x H T F i e l d   x m l n s = " 7 1 a f 3 2 4 3 - 3 d d 4 - 4 a 8 d - 8 c 0 d - d d 7 6 d a 1 f 0 2 a 5 " > < T e r m s   x m l n s = " h t t p : / / s c h e m a s . m i c r o s o f t . c o m / o f f i c e / i n f o p a t h / 2 0 0 7 / P a r t n e r C o n t r o l s " > < / T e r m s > < / I m a g e T a g s T a x H T F i e l d > < T a x C a t c h A l l   x m l n s = " 2 3 0 e 9 d f 3 - b e 6 5 - 4 c 7 3 - a 9 3 b - d 1 2 3 6 e b d 6 7 7 e "   x s i : n i l = " t r u e " / > < M e d i a S e r v i c e K e y P o i n t s   x m l n s = " 7 1 a f 3 2 4 3 - 3 d d 4 - 4 a 8 d - 8 c 0 d - d d 7 6 d a 1 f 0 2 a 5 "   x s i : n i l = " t r u e " / > < / d o c u m e n t M a n a g e m e n t > < / p : p r o p e r t i e s > 
</file>

<file path=customXml/itemProps1.xml><?xml version="1.0" encoding="utf-8"?>
<ds:datastoreItem xmlns:ds="http://schemas.openxmlformats.org/officeDocument/2006/customXml" ds:itemID="{C32A75F4-FAA4-4B3A-89D9-C65257DD9278}">
  <ds:schemaRefs/>
</ds:datastoreItem>
</file>

<file path=customXml/itemProps2.xml><?xml version="1.0" encoding="utf-8"?>
<ds:datastoreItem xmlns:ds="http://schemas.openxmlformats.org/officeDocument/2006/customXml" ds:itemID="{8441F879-28B8-493E-AE7E-E245EA409B76}">
  <ds:schemaRefs/>
</ds:datastoreItem>
</file>

<file path=customXml/itemProps3.xml><?xml version="1.0" encoding="utf-8"?>
<ds:datastoreItem xmlns:ds="http://schemas.openxmlformats.org/officeDocument/2006/customXml" ds:itemID="{BC239F86-289C-4137-84E8-C0091446A9E7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6931</Words>
  <Application>WPS Presentation</Application>
  <PresentationFormat>Widescreen</PresentationFormat>
  <Paragraphs>285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Arial</vt:lpstr>
      <vt:lpstr>SimSun</vt:lpstr>
      <vt:lpstr>Wingdings</vt:lpstr>
      <vt:lpstr>Microsoft YaHei</vt:lpstr>
      <vt:lpstr>Arial Unicode MS</vt:lpstr>
      <vt:lpstr>Calibri</vt:lpstr>
      <vt:lpstr>Office Theme</vt:lpstr>
      <vt:lpstr>DOS and ddos attack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NKTPM</cp:lastModifiedBy>
  <cp:revision>3</cp:revision>
  <dcterms:created xsi:type="dcterms:W3CDTF">2022-07-23T05:42:00Z</dcterms:created>
  <dcterms:modified xsi:type="dcterms:W3CDTF">2024-03-03T07:40:55Z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AA08F30DC9AF4129A780CE035B798B6C_12</vt:lpwstr>
  </property>
  <property fmtid="{D5CDD505-2E9C-101B-9397-08002B2CF9AE}" pid="4" name="KSOProductBuildVer">
    <vt:lpwstr>1033-12.2.0.13489</vt:lpwstr>
  </property>
</Properties>
</file>